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62" r:id="rId4"/>
    <p:sldId id="265" r:id="rId5"/>
    <p:sldId id="261" r:id="rId6"/>
    <p:sldId id="268" r:id="rId7"/>
    <p:sldId id="269" r:id="rId8"/>
    <p:sldId id="267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45F978-3372-4765-80AF-BCC6A8E44173}" v="9" dt="2025-04-24T09:37:30.7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ja Lalić" userId="944d65ba-9c33-4f70-8243-929950a562cd" providerId="ADAL" clId="{8145F978-3372-4765-80AF-BCC6A8E44173}"/>
    <pc:docChg chg="custSel modSld">
      <pc:chgData name="Marija Lalić" userId="944d65ba-9c33-4f70-8243-929950a562cd" providerId="ADAL" clId="{8145F978-3372-4765-80AF-BCC6A8E44173}" dt="2025-04-25T09:14:29.295" v="191" actId="790"/>
      <pc:docMkLst>
        <pc:docMk/>
      </pc:docMkLst>
      <pc:sldChg chg="modSp mod">
        <pc:chgData name="Marija Lalić" userId="944d65ba-9c33-4f70-8243-929950a562cd" providerId="ADAL" clId="{8145F978-3372-4765-80AF-BCC6A8E44173}" dt="2025-04-24T09:12:08.170" v="21" actId="20577"/>
        <pc:sldMkLst>
          <pc:docMk/>
          <pc:sldMk cId="1326758905" sldId="261"/>
        </pc:sldMkLst>
        <pc:spChg chg="mod">
          <ac:chgData name="Marija Lalić" userId="944d65ba-9c33-4f70-8243-929950a562cd" providerId="ADAL" clId="{8145F978-3372-4765-80AF-BCC6A8E44173}" dt="2025-04-24T09:12:08.170" v="21" actId="20577"/>
          <ac:spMkLst>
            <pc:docMk/>
            <pc:sldMk cId="1326758905" sldId="261"/>
            <ac:spMk id="5" creationId="{4AE1C51B-8191-FF86-B956-D1F0BC0970F7}"/>
          </ac:spMkLst>
        </pc:spChg>
      </pc:sldChg>
      <pc:sldChg chg="modSp mod">
        <pc:chgData name="Marija Lalić" userId="944d65ba-9c33-4f70-8243-929950a562cd" providerId="ADAL" clId="{8145F978-3372-4765-80AF-BCC6A8E44173}" dt="2025-04-25T09:14:29.295" v="191" actId="790"/>
        <pc:sldMkLst>
          <pc:docMk/>
          <pc:sldMk cId="3674248521" sldId="262"/>
        </pc:sldMkLst>
        <pc:spChg chg="mod">
          <ac:chgData name="Marija Lalić" userId="944d65ba-9c33-4f70-8243-929950a562cd" providerId="ADAL" clId="{8145F978-3372-4765-80AF-BCC6A8E44173}" dt="2025-04-25T09:14:29.295" v="191" actId="790"/>
          <ac:spMkLst>
            <pc:docMk/>
            <pc:sldMk cId="3674248521" sldId="262"/>
            <ac:spMk id="5" creationId="{4AE1C51B-8191-FF86-B956-D1F0BC0970F7}"/>
          </ac:spMkLst>
        </pc:spChg>
      </pc:sldChg>
      <pc:sldChg chg="modSp mod">
        <pc:chgData name="Marija Lalić" userId="944d65ba-9c33-4f70-8243-929950a562cd" providerId="ADAL" clId="{8145F978-3372-4765-80AF-BCC6A8E44173}" dt="2025-04-24T09:18:15.404" v="105" actId="5793"/>
        <pc:sldMkLst>
          <pc:docMk/>
          <pc:sldMk cId="1279687231" sldId="267"/>
        </pc:sldMkLst>
        <pc:spChg chg="mod">
          <ac:chgData name="Marija Lalić" userId="944d65ba-9c33-4f70-8243-929950a562cd" providerId="ADAL" clId="{8145F978-3372-4765-80AF-BCC6A8E44173}" dt="2025-04-24T09:18:15.404" v="105" actId="5793"/>
          <ac:spMkLst>
            <pc:docMk/>
            <pc:sldMk cId="1279687231" sldId="267"/>
            <ac:spMk id="3" creationId="{9EC47343-BACE-3684-3689-05FD5D8A346D}"/>
          </ac:spMkLst>
        </pc:spChg>
      </pc:sldChg>
      <pc:sldChg chg="addSp delSp modSp mod">
        <pc:chgData name="Marija Lalić" userId="944d65ba-9c33-4f70-8243-929950a562cd" providerId="ADAL" clId="{8145F978-3372-4765-80AF-BCC6A8E44173}" dt="2025-04-24T09:28:05.875" v="116"/>
        <pc:sldMkLst>
          <pc:docMk/>
          <pc:sldMk cId="4062427448" sldId="268"/>
        </pc:sldMkLst>
        <pc:graphicFrameChg chg="add mod">
          <ac:chgData name="Marija Lalić" userId="944d65ba-9c33-4f70-8243-929950a562cd" providerId="ADAL" clId="{8145F978-3372-4765-80AF-BCC6A8E44173}" dt="2025-04-24T09:28:05.875" v="116"/>
          <ac:graphicFrameMkLst>
            <pc:docMk/>
            <pc:sldMk cId="4062427448" sldId="268"/>
            <ac:graphicFrameMk id="2" creationId="{166BA14A-86AA-FC1B-69EB-C1F69B9D8751}"/>
          </ac:graphicFrameMkLst>
        </pc:graphicFrameChg>
        <pc:graphicFrameChg chg="del">
          <ac:chgData name="Marija Lalić" userId="944d65ba-9c33-4f70-8243-929950a562cd" providerId="ADAL" clId="{8145F978-3372-4765-80AF-BCC6A8E44173}" dt="2025-04-24T09:27:13.606" v="106" actId="21"/>
          <ac:graphicFrameMkLst>
            <pc:docMk/>
            <pc:sldMk cId="4062427448" sldId="268"/>
            <ac:graphicFrameMk id="8" creationId="{1E5E1E52-79F8-23FF-BD8A-4CD0B579A7D3}"/>
          </ac:graphicFrameMkLst>
        </pc:graphicFrameChg>
      </pc:sldChg>
      <pc:sldChg chg="addSp delSp modSp mod">
        <pc:chgData name="Marija Lalić" userId="944d65ba-9c33-4f70-8243-929950a562cd" providerId="ADAL" clId="{8145F978-3372-4765-80AF-BCC6A8E44173}" dt="2025-04-24T09:37:30.730" v="128" actId="27918"/>
        <pc:sldMkLst>
          <pc:docMk/>
          <pc:sldMk cId="2853560990" sldId="269"/>
        </pc:sldMkLst>
        <pc:spChg chg="add mod">
          <ac:chgData name="Marija Lalić" userId="944d65ba-9c33-4f70-8243-929950a562cd" providerId="ADAL" clId="{8145F978-3372-4765-80AF-BCC6A8E44173}" dt="2025-04-24T09:36:06.813" v="117" actId="21"/>
          <ac:spMkLst>
            <pc:docMk/>
            <pc:sldMk cId="2853560990" sldId="269"/>
            <ac:spMk id="3" creationId="{C1C10B81-AF8A-7031-7963-5E378FFF0D7C}"/>
          </ac:spMkLst>
        </pc:spChg>
        <pc:graphicFrameChg chg="del">
          <ac:chgData name="Marija Lalić" userId="944d65ba-9c33-4f70-8243-929950a562cd" providerId="ADAL" clId="{8145F978-3372-4765-80AF-BCC6A8E44173}" dt="2025-04-24T09:36:06.813" v="117" actId="21"/>
          <ac:graphicFrameMkLst>
            <pc:docMk/>
            <pc:sldMk cId="2853560990" sldId="269"/>
            <ac:graphicFrameMk id="4" creationId="{171F4711-D091-FFDE-0471-C3BD89E1AB8F}"/>
          </ac:graphicFrameMkLst>
        </pc:graphicFrameChg>
        <pc:graphicFrameChg chg="add del mod">
          <ac:chgData name="Marija Lalić" userId="944d65ba-9c33-4f70-8243-929950a562cd" providerId="ADAL" clId="{8145F978-3372-4765-80AF-BCC6A8E44173}" dt="2025-04-24T09:36:12.989" v="119" actId="21"/>
          <ac:graphicFrameMkLst>
            <pc:docMk/>
            <pc:sldMk cId="2853560990" sldId="269"/>
            <ac:graphicFrameMk id="5" creationId="{171F4711-D091-FFDE-0471-C3BD89E1AB8F}"/>
          </ac:graphicFrameMkLst>
        </pc:graphicFrameChg>
        <pc:graphicFrameChg chg="add mod">
          <ac:chgData name="Marija Lalić" userId="944d65ba-9c33-4f70-8243-929950a562cd" providerId="ADAL" clId="{8145F978-3372-4765-80AF-BCC6A8E44173}" dt="2025-04-24T09:36:58.426" v="127" actId="14100"/>
          <ac:graphicFrameMkLst>
            <pc:docMk/>
            <pc:sldMk cId="2853560990" sldId="269"/>
            <ac:graphicFrameMk id="6" creationId="{73924A8C-D0C2-25A2-F7CC-FFA3D9A96497}"/>
          </ac:graphicFrameMkLst>
        </pc:graphicFrameChg>
      </pc:sldChg>
    </pc:docChg>
  </pc:docChgLst>
  <pc:docChgLst>
    <pc:chgData name="Marija Lalić" userId="944d65ba-9c33-4f70-8243-929950a562cd" providerId="ADAL" clId="{59118B1C-85A7-4C96-8ECB-E551B69F836B}"/>
    <pc:docChg chg="modSld">
      <pc:chgData name="Marija Lalić" userId="944d65ba-9c33-4f70-8243-929950a562cd" providerId="ADAL" clId="{59118B1C-85A7-4C96-8ECB-E551B69F836B}" dt="2024-04-08T09:52:57.889" v="0"/>
      <pc:docMkLst>
        <pc:docMk/>
      </pc:docMkLst>
      <pc:sldChg chg="modSp">
        <pc:chgData name="Marija Lalić" userId="944d65ba-9c33-4f70-8243-929950a562cd" providerId="ADAL" clId="{59118B1C-85A7-4C96-8ECB-E551B69F836B}" dt="2024-04-08T09:52:57.889" v="0"/>
        <pc:sldMkLst>
          <pc:docMk/>
          <pc:sldMk cId="4062427448" sldId="26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512265341686908E-2"/>
          <c:y val="2.1474922642973245E-2"/>
          <c:w val="0.94974851568964658"/>
          <c:h val="0.86399842029032614"/>
        </c:manualLayout>
      </c:layout>
      <c:lineChart>
        <c:grouping val="standar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Broj pristiglih prijava 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Sheet1!$B$4:$B$14</c:f>
              <c:strCache>
                <c:ptCount val="11"/>
                <c:pt idx="0">
                  <c:v>2015.</c:v>
                </c:pt>
                <c:pt idx="1">
                  <c:v>2016.</c:v>
                </c:pt>
                <c:pt idx="2">
                  <c:v>2017.</c:v>
                </c:pt>
                <c:pt idx="3">
                  <c:v>2018.</c:v>
                </c:pt>
                <c:pt idx="4">
                  <c:v>2019.</c:v>
                </c:pt>
                <c:pt idx="5">
                  <c:v>2020.</c:v>
                </c:pt>
                <c:pt idx="6">
                  <c:v>2021.</c:v>
                </c:pt>
                <c:pt idx="7">
                  <c:v>2022.</c:v>
                </c:pt>
                <c:pt idx="8">
                  <c:v>2023.</c:v>
                </c:pt>
                <c:pt idx="9">
                  <c:v>2024.</c:v>
                </c:pt>
                <c:pt idx="10">
                  <c:v>2025.</c:v>
                </c:pt>
              </c:strCache>
            </c:strRef>
          </c:cat>
          <c:val>
            <c:numRef>
              <c:f>Sheet1!$C$4:$C$14</c:f>
              <c:numCache>
                <c:formatCode>General</c:formatCode>
                <c:ptCount val="11"/>
                <c:pt idx="0">
                  <c:v>43</c:v>
                </c:pt>
                <c:pt idx="1">
                  <c:v>16</c:v>
                </c:pt>
                <c:pt idx="2">
                  <c:v>24</c:v>
                </c:pt>
                <c:pt idx="3">
                  <c:v>95</c:v>
                </c:pt>
                <c:pt idx="4">
                  <c:v>80</c:v>
                </c:pt>
                <c:pt idx="5">
                  <c:v>58</c:v>
                </c:pt>
                <c:pt idx="6">
                  <c:v>71</c:v>
                </c:pt>
                <c:pt idx="7">
                  <c:v>72</c:v>
                </c:pt>
                <c:pt idx="8">
                  <c:v>114</c:v>
                </c:pt>
                <c:pt idx="9">
                  <c:v>42</c:v>
                </c:pt>
                <c:pt idx="10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C3-45AF-924A-3991C9345CBC}"/>
            </c:ext>
          </c:extLst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Broj financiranih projekata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Sheet1!$B$4:$B$14</c:f>
              <c:strCache>
                <c:ptCount val="11"/>
                <c:pt idx="0">
                  <c:v>2015.</c:v>
                </c:pt>
                <c:pt idx="1">
                  <c:v>2016.</c:v>
                </c:pt>
                <c:pt idx="2">
                  <c:v>2017.</c:v>
                </c:pt>
                <c:pt idx="3">
                  <c:v>2018.</c:v>
                </c:pt>
                <c:pt idx="4">
                  <c:v>2019.</c:v>
                </c:pt>
                <c:pt idx="5">
                  <c:v>2020.</c:v>
                </c:pt>
                <c:pt idx="6">
                  <c:v>2021.</c:v>
                </c:pt>
                <c:pt idx="7">
                  <c:v>2022.</c:v>
                </c:pt>
                <c:pt idx="8">
                  <c:v>2023.</c:v>
                </c:pt>
                <c:pt idx="9">
                  <c:v>2024.</c:v>
                </c:pt>
                <c:pt idx="10">
                  <c:v>2025.</c:v>
                </c:pt>
              </c:strCache>
            </c:strRef>
          </c:cat>
          <c:val>
            <c:numRef>
              <c:f>Sheet1!$D$4:$D$14</c:f>
              <c:numCache>
                <c:formatCode>General</c:formatCode>
                <c:ptCount val="11"/>
                <c:pt idx="0">
                  <c:v>14</c:v>
                </c:pt>
                <c:pt idx="1">
                  <c:v>9</c:v>
                </c:pt>
                <c:pt idx="2">
                  <c:v>11</c:v>
                </c:pt>
                <c:pt idx="3">
                  <c:v>23</c:v>
                </c:pt>
                <c:pt idx="4">
                  <c:v>26</c:v>
                </c:pt>
                <c:pt idx="5">
                  <c:v>23</c:v>
                </c:pt>
                <c:pt idx="6">
                  <c:v>22</c:v>
                </c:pt>
                <c:pt idx="7">
                  <c:v>26</c:v>
                </c:pt>
                <c:pt idx="8">
                  <c:v>23</c:v>
                </c:pt>
                <c:pt idx="9">
                  <c:v>21</c:v>
                </c:pt>
                <c:pt idx="10">
                  <c:v>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AC3-45AF-924A-3991C9345C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20748447"/>
        <c:axId val="1420738847"/>
      </c:lineChart>
      <c:catAx>
        <c:axId val="142074844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420738847"/>
        <c:crosses val="autoZero"/>
        <c:auto val="1"/>
        <c:lblAlgn val="ctr"/>
        <c:lblOffset val="100"/>
        <c:noMultiLvlLbl val="0"/>
      </c:catAx>
      <c:valAx>
        <c:axId val="14207388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420748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95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Iznos dodjeljenih sredstava kroz godine (</a:t>
            </a:r>
            <a:r>
              <a:rPr lang="hr-HR"/>
              <a:t>€</a:t>
            </a:r>
            <a:r>
              <a:rPr lang="en-US"/>
              <a:t>)</a:t>
            </a:r>
            <a:endParaRPr lang="hr-HR"/>
          </a:p>
        </c:rich>
      </c:tx>
      <c:layout>
        <c:manualLayout>
          <c:xMode val="edge"/>
          <c:yMode val="edge"/>
          <c:x val="0.19684711286089238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hr-H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Sheet1!$H$4:$H$14</c:f>
              <c:strCache>
                <c:ptCount val="11"/>
                <c:pt idx="0">
                  <c:v>2015.</c:v>
                </c:pt>
                <c:pt idx="1">
                  <c:v>2016.</c:v>
                </c:pt>
                <c:pt idx="2">
                  <c:v>2017.</c:v>
                </c:pt>
                <c:pt idx="3">
                  <c:v>2018.</c:v>
                </c:pt>
                <c:pt idx="4">
                  <c:v>2019.</c:v>
                </c:pt>
                <c:pt idx="5">
                  <c:v>2020.</c:v>
                </c:pt>
                <c:pt idx="6">
                  <c:v>2021.</c:v>
                </c:pt>
                <c:pt idx="7">
                  <c:v>2022.</c:v>
                </c:pt>
                <c:pt idx="8">
                  <c:v>2023.</c:v>
                </c:pt>
                <c:pt idx="9">
                  <c:v>2024.</c:v>
                </c:pt>
                <c:pt idx="10">
                  <c:v>2025.</c:v>
                </c:pt>
              </c:strCache>
            </c:strRef>
          </c:cat>
          <c:val>
            <c:numRef>
              <c:f>Sheet1!$I$4:$I$14</c:f>
              <c:numCache>
                <c:formatCode>#,##0.00</c:formatCode>
                <c:ptCount val="11"/>
                <c:pt idx="0">
                  <c:v>19920</c:v>
                </c:pt>
                <c:pt idx="1">
                  <c:v>26560</c:v>
                </c:pt>
                <c:pt idx="2">
                  <c:v>26560</c:v>
                </c:pt>
                <c:pt idx="3">
                  <c:v>39841</c:v>
                </c:pt>
                <c:pt idx="4">
                  <c:v>53089</c:v>
                </c:pt>
                <c:pt idx="5">
                  <c:v>53089</c:v>
                </c:pt>
                <c:pt idx="6">
                  <c:v>39841</c:v>
                </c:pt>
                <c:pt idx="7">
                  <c:v>53089</c:v>
                </c:pt>
                <c:pt idx="8">
                  <c:v>53089</c:v>
                </c:pt>
                <c:pt idx="9">
                  <c:v>53089</c:v>
                </c:pt>
                <c:pt idx="10">
                  <c:v>54000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48-46A1-8394-E8057474DF7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1420722047"/>
        <c:axId val="1420702367"/>
      </c:lineChart>
      <c:catAx>
        <c:axId val="1420722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1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420702367"/>
        <c:crosses val="autoZero"/>
        <c:auto val="1"/>
        <c:lblAlgn val="ctr"/>
        <c:lblOffset val="100"/>
        <c:noMultiLvlLbl val="0"/>
      </c:catAx>
      <c:valAx>
        <c:axId val="1420702367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4207220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7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D91380-533E-4481-9090-67C49C9992E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AF860373-8A9C-4200-9F8A-D0CE19E550B9}">
      <dgm:prSet/>
      <dgm:spPr/>
      <dgm:t>
        <a:bodyPr/>
        <a:lstStyle/>
        <a:p>
          <a:r>
            <a:rPr lang="hr-HR" b="1" noProof="0" dirty="0">
              <a:latin typeface="Montserrat" panose="00000500000000000000" pitchFamily="2" charset="0"/>
            </a:rPr>
            <a:t>Medijska pismenost  </a:t>
          </a:r>
          <a:r>
            <a:rPr lang="hr-HR" b="0" noProof="0" dirty="0">
              <a:latin typeface="Montserrat" panose="00000500000000000000" pitchFamily="2" charset="0"/>
            </a:rPr>
            <a:t>je skup znanja</a:t>
          </a:r>
          <a:r>
            <a:rPr lang="en-US" b="0" noProof="0" dirty="0">
              <a:latin typeface="Montserrat" panose="00000500000000000000" pitchFamily="2" charset="0"/>
            </a:rPr>
            <a:t>,</a:t>
          </a:r>
          <a:r>
            <a:rPr lang="hr-HR" b="0" noProof="0" dirty="0">
              <a:latin typeface="Montserrat" panose="00000500000000000000" pitchFamily="2" charset="0"/>
            </a:rPr>
            <a:t> kompetencija i vještina koje </a:t>
          </a:r>
          <a:r>
            <a:rPr lang="hr-HR" noProof="0" dirty="0">
              <a:latin typeface="Montserrat" panose="00000500000000000000" pitchFamily="2" charset="0"/>
            </a:rPr>
            <a:t>omogućuj</a:t>
          </a:r>
          <a:r>
            <a:rPr lang="en-US" noProof="0" dirty="0">
              <a:latin typeface="Montserrat" panose="00000500000000000000" pitchFamily="2" charset="0"/>
            </a:rPr>
            <a:t>u</a:t>
          </a:r>
          <a:r>
            <a:rPr lang="hr-HR" noProof="0" dirty="0">
              <a:latin typeface="Montserrat" panose="00000500000000000000" pitchFamily="2" charset="0"/>
            </a:rPr>
            <a:t> građanima učinkovit pristup i kritičku analizu informacija i medijskih sadržaja na raznovrsnim medijskim i komunikacijskim platformama i na društvenim mrežama; osnažuje ih da znaju razabrati informacije i provjeriti njihovu točnost, a kako bi mogli donositi informirane odluke na temelju medijskih sadržaja koje koriste, kreiraju i dijele na raznovrsnim platformama, zaštititi se od dezinformacija, manipulacija i propagande, očuvati svoju dobrobit, podatke i privatnost, kao i sudjelovati u društvenome i kulturnome životu i imati aktivnu ulogu u demokratskim procesima</a:t>
          </a:r>
          <a:r>
            <a:rPr lang="hr-HR" noProof="0" dirty="0"/>
            <a:t>.</a:t>
          </a:r>
        </a:p>
      </dgm:t>
    </dgm:pt>
    <dgm:pt modelId="{988336CD-827E-498C-B41F-6B312FFA3573}" type="parTrans" cxnId="{F138829F-7E73-4E76-B517-1675B728195D}">
      <dgm:prSet/>
      <dgm:spPr/>
      <dgm:t>
        <a:bodyPr/>
        <a:lstStyle/>
        <a:p>
          <a:endParaRPr lang="hr-HR"/>
        </a:p>
      </dgm:t>
    </dgm:pt>
    <dgm:pt modelId="{172A6556-E6D5-4A66-AACB-93EE0A43212D}" type="sibTrans" cxnId="{F138829F-7E73-4E76-B517-1675B728195D}">
      <dgm:prSet/>
      <dgm:spPr/>
      <dgm:t>
        <a:bodyPr/>
        <a:lstStyle/>
        <a:p>
          <a:endParaRPr lang="hr-HR"/>
        </a:p>
      </dgm:t>
    </dgm:pt>
    <dgm:pt modelId="{0AC3A9DC-D605-484E-BC7C-F01976A0F7C4}" type="pres">
      <dgm:prSet presAssocID="{96D91380-533E-4481-9090-67C49C9992E2}" presName="linear" presStyleCnt="0">
        <dgm:presLayoutVars>
          <dgm:animLvl val="lvl"/>
          <dgm:resizeHandles val="exact"/>
        </dgm:presLayoutVars>
      </dgm:prSet>
      <dgm:spPr/>
    </dgm:pt>
    <dgm:pt modelId="{52DFB9CA-65EE-4E93-8FD2-F6E9EF61B2F3}" type="pres">
      <dgm:prSet presAssocID="{AF860373-8A9C-4200-9F8A-D0CE19E550B9}" presName="parentText" presStyleLbl="node1" presStyleIdx="0" presStyleCnt="1" custScaleY="123595" custLinFactNeighborX="180" custLinFactNeighborY="-45534">
        <dgm:presLayoutVars>
          <dgm:chMax val="0"/>
          <dgm:bulletEnabled val="1"/>
        </dgm:presLayoutVars>
      </dgm:prSet>
      <dgm:spPr/>
    </dgm:pt>
  </dgm:ptLst>
  <dgm:cxnLst>
    <dgm:cxn modelId="{A972F385-05FA-46C6-BB57-D9EB587F0747}" type="presOf" srcId="{AF860373-8A9C-4200-9F8A-D0CE19E550B9}" destId="{52DFB9CA-65EE-4E93-8FD2-F6E9EF61B2F3}" srcOrd="0" destOrd="0" presId="urn:microsoft.com/office/officeart/2005/8/layout/vList2"/>
    <dgm:cxn modelId="{F138829F-7E73-4E76-B517-1675B728195D}" srcId="{96D91380-533E-4481-9090-67C49C9992E2}" destId="{AF860373-8A9C-4200-9F8A-D0CE19E550B9}" srcOrd="0" destOrd="0" parTransId="{988336CD-827E-498C-B41F-6B312FFA3573}" sibTransId="{172A6556-E6D5-4A66-AACB-93EE0A43212D}"/>
    <dgm:cxn modelId="{E70418EB-B9F6-4526-8C12-D7152B4041A6}" type="presOf" srcId="{96D91380-533E-4481-9090-67C49C9992E2}" destId="{0AC3A9DC-D605-484E-BC7C-F01976A0F7C4}" srcOrd="0" destOrd="0" presId="urn:microsoft.com/office/officeart/2005/8/layout/vList2"/>
    <dgm:cxn modelId="{8C9B4551-4BCE-4C8B-8087-A078974BA830}" type="presParOf" srcId="{0AC3A9DC-D605-484E-BC7C-F01976A0F7C4}" destId="{52DFB9CA-65EE-4E93-8FD2-F6E9EF61B2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FB9CA-65EE-4E93-8FD2-F6E9EF61B2F3}">
      <dsp:nvSpPr>
        <dsp:cNvPr id="0" name=""/>
        <dsp:cNvSpPr/>
      </dsp:nvSpPr>
      <dsp:spPr>
        <a:xfrm>
          <a:off x="0" y="0"/>
          <a:ext cx="10869248" cy="5414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b="1" kern="1200" noProof="0" dirty="0">
              <a:latin typeface="Montserrat" panose="00000500000000000000" pitchFamily="2" charset="0"/>
            </a:rPr>
            <a:t>Medijska pismenost  </a:t>
          </a:r>
          <a:r>
            <a:rPr lang="hr-HR" sz="2400" b="0" kern="1200" noProof="0" dirty="0">
              <a:latin typeface="Montserrat" panose="00000500000000000000" pitchFamily="2" charset="0"/>
            </a:rPr>
            <a:t>je skup znanja</a:t>
          </a:r>
          <a:r>
            <a:rPr lang="en-US" sz="2400" b="0" kern="1200" noProof="0" dirty="0">
              <a:latin typeface="Montserrat" panose="00000500000000000000" pitchFamily="2" charset="0"/>
            </a:rPr>
            <a:t>,</a:t>
          </a:r>
          <a:r>
            <a:rPr lang="hr-HR" sz="2400" b="0" kern="1200" noProof="0" dirty="0">
              <a:latin typeface="Montserrat" panose="00000500000000000000" pitchFamily="2" charset="0"/>
            </a:rPr>
            <a:t> kompetencija i vještina koje </a:t>
          </a:r>
          <a:r>
            <a:rPr lang="hr-HR" sz="2400" kern="1200" noProof="0" dirty="0">
              <a:latin typeface="Montserrat" panose="00000500000000000000" pitchFamily="2" charset="0"/>
            </a:rPr>
            <a:t>omogućuj</a:t>
          </a:r>
          <a:r>
            <a:rPr lang="en-US" sz="2400" kern="1200" noProof="0" dirty="0">
              <a:latin typeface="Montserrat" panose="00000500000000000000" pitchFamily="2" charset="0"/>
            </a:rPr>
            <a:t>u</a:t>
          </a:r>
          <a:r>
            <a:rPr lang="hr-HR" sz="2400" kern="1200" noProof="0" dirty="0">
              <a:latin typeface="Montserrat" panose="00000500000000000000" pitchFamily="2" charset="0"/>
            </a:rPr>
            <a:t> građanima učinkovit pristup i kritičku analizu informacija i medijskih sadržaja na raznovrsnim medijskim i komunikacijskim platformama i na društvenim mrežama; osnažuje ih da znaju razabrati informacije i provjeriti njihovu točnost, a kako bi mogli donositi informirane odluke na temelju medijskih sadržaja koje koriste, kreiraju i dijele na raznovrsnim platformama, zaštititi se od dezinformacija, manipulacija i propagande, očuvati svoju dobrobit, podatke i privatnost, kao i sudjelovati u društvenome i kulturnome životu i imati aktivnu ulogu u demokratskim procesima</a:t>
          </a:r>
          <a:r>
            <a:rPr lang="hr-HR" sz="2400" kern="1200" noProof="0" dirty="0"/>
            <a:t>.</a:t>
          </a:r>
        </a:p>
      </dsp:txBody>
      <dsp:txXfrm>
        <a:off x="264292" y="264292"/>
        <a:ext cx="10340664" cy="48854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72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0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57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3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8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6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4/25/2025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4/25/2025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8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4/25/2025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1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50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3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9000">
              <a:schemeClr val="accent1">
                <a:lumMod val="45000"/>
                <a:lumOff val="55000"/>
              </a:schemeClr>
            </a:gs>
            <a:gs pos="63000">
              <a:schemeClr val="accent1">
                <a:lumMod val="45000"/>
                <a:lumOff val="55000"/>
              </a:schemeClr>
            </a:gs>
            <a:gs pos="87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85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Slide Background">
            <a:extLst>
              <a:ext uri="{FF2B5EF4-FFF2-40B4-BE49-F238E27FC236}">
                <a16:creationId xmlns:a16="http://schemas.microsoft.com/office/drawing/2014/main" id="{9BB0F8C9-0037-4A50-853D-AFE6B8F7F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chool desk with books and pencils with chalkboard in background">
            <a:extLst>
              <a:ext uri="{FF2B5EF4-FFF2-40B4-BE49-F238E27FC236}">
                <a16:creationId xmlns:a16="http://schemas.microsoft.com/office/drawing/2014/main" id="{C0693E90-3897-06DB-D7EA-536BE7976D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1" y="1"/>
            <a:ext cx="12191979" cy="685799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FDFDEE5-CD3A-4491-B5B9-1C26CE2D99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524" y="3205874"/>
            <a:ext cx="12188952" cy="3652125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975D7-B4CF-6517-2CCF-B99EEF03D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558" y="2636669"/>
            <a:ext cx="6334616" cy="253901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hr-HR" sz="2500" b="1" dirty="0">
                <a:solidFill>
                  <a:srgbClr val="FFFFFF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JAVNI POZIV</a:t>
            </a:r>
            <a:br>
              <a:rPr lang="hr-HR" sz="2500" b="1" dirty="0">
                <a:solidFill>
                  <a:srgbClr val="FFFFFF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</a:br>
            <a:r>
              <a:rPr lang="hr-HR" sz="2500" b="1" dirty="0">
                <a:solidFill>
                  <a:srgbClr val="FFFFFF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ZA SUFINANCIRANJE PROJEKATA NA TEMU POTICANJA MEDIJSKE PISMENOSTI</a:t>
            </a:r>
            <a:br>
              <a:rPr lang="hr-HR" sz="2500" dirty="0">
                <a:solidFill>
                  <a:srgbClr val="FFFFFF"/>
                </a:solidFill>
              </a:rPr>
            </a:br>
            <a:endParaRPr lang="hr-HR" sz="2500" dirty="0">
              <a:solidFill>
                <a:srgbClr val="FFFFFF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E4AD8B4-D240-656D-2553-1200EA01E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034" y="4755712"/>
            <a:ext cx="3157314" cy="55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48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453DB758-613F-815F-32FC-63BB2EE81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716051"/>
              </p:ext>
            </p:extLst>
          </p:nvPr>
        </p:nvGraphicFramePr>
        <p:xfrm>
          <a:off x="484552" y="537328"/>
          <a:ext cx="10869248" cy="5639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816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E1C51B-8191-FF86-B956-D1F0BC097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408373"/>
            <a:ext cx="11061569" cy="5768590"/>
          </a:xfrm>
        </p:spPr>
        <p:txBody>
          <a:bodyPr>
            <a:normAutofit/>
          </a:bodyPr>
          <a:lstStyle/>
          <a:p>
            <a:r>
              <a:rPr lang="hr-HR" sz="24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Svrha sufinanciranja:</a:t>
            </a:r>
          </a:p>
          <a:p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-   jačanje i razvoj vještina medijske pismenosti građana </a:t>
            </a:r>
          </a:p>
          <a:p>
            <a:pPr marL="285750" indent="-285750">
              <a:buFontTx/>
              <a:buChar char="-"/>
            </a:pPr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razvoj edukacijskih materijala i programa na raznovrsnim platformama </a:t>
            </a:r>
            <a:endParaRPr lang="hr-HR" sz="1800" dirty="0">
              <a:solidFill>
                <a:srgbClr val="000000"/>
              </a:solidFill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osvješćivanje javnosti o važnosti medijske pismenosti</a:t>
            </a:r>
          </a:p>
          <a:p>
            <a:pPr marL="285750" indent="-285750">
              <a:buFontTx/>
              <a:buChar char="-"/>
            </a:pPr>
            <a:endParaRPr lang="hr-HR" sz="1800" dirty="0">
              <a:solidFill>
                <a:srgbClr val="000000"/>
              </a:solidFill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r-HR" sz="24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Predmet javnog poziva:</a:t>
            </a:r>
          </a:p>
          <a:p>
            <a:pPr marL="285750" indent="-285750">
              <a:buFontTx/>
              <a:buChar char="-"/>
            </a:pPr>
            <a:r>
              <a:rPr lang="hr-HR" sz="1800" i="1" noProof="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priprema i izrada edukacijskih materijala na raznovrsnim platformama</a:t>
            </a:r>
          </a:p>
          <a:p>
            <a:pPr marL="285750" indent="-285750">
              <a:buFontTx/>
              <a:buChar char="-"/>
            </a:pPr>
            <a:r>
              <a:rPr lang="hr-HR" sz="1800" i="1" noProof="0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hr-HR" sz="1800" i="1" noProof="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rganizacija manifestacija, seminara, konferencija, radionica, predavanja ili istraživanja, čija bi tema bila medijska pismenost</a:t>
            </a:r>
          </a:p>
          <a:p>
            <a:pPr marL="285750" indent="-285750">
              <a:buFontTx/>
              <a:buChar char="-"/>
            </a:pPr>
            <a:r>
              <a:rPr lang="hr-HR" sz="1800" i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hr-HR" sz="1800" i="1" noProof="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stali projekti čiji je cilj razvoj i osvještavanje važnosti</a:t>
            </a:r>
            <a:r>
              <a:rPr lang="hr-HR" sz="1800" i="1" noProof="0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medijske pismenosti,</a:t>
            </a:r>
            <a:r>
              <a:rPr lang="hr-HR" sz="1800" noProof="0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800" noProof="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kao i s njome povezana područja i projekti</a:t>
            </a:r>
            <a:endParaRPr lang="hr-HR" sz="1800" noProof="0" dirty="0">
              <a:effectLst/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1800" dirty="0">
              <a:solidFill>
                <a:srgbClr val="000000"/>
              </a:solidFill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248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CC21B-C3A4-D33E-789D-AD8E092D1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6"/>
            <a:ext cx="10630291" cy="709072"/>
          </a:xfrm>
        </p:spPr>
        <p:txBody>
          <a:bodyPr>
            <a:normAutofit/>
          </a:bodyPr>
          <a:lstStyle/>
          <a:p>
            <a:r>
              <a:rPr lang="hr-HR" sz="2800" b="1" dirty="0">
                <a:solidFill>
                  <a:schemeClr val="tx1"/>
                </a:solidFill>
                <a:latin typeface="Montserrat" panose="00000500000000000000" pitchFamily="2" charset="0"/>
              </a:rPr>
              <a:t>Kome je namijenjen javni poziv?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3A9FF-CC98-C8BE-A7AC-C184389B5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1216057"/>
            <a:ext cx="10869248" cy="512818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en-US" b="1" dirty="0">
              <a:latin typeface="Montserrat" panose="00000500000000000000" pitchFamily="2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hr-HR" b="1" dirty="0">
                <a:latin typeface="Montserrat" panose="00000500000000000000" pitchFamily="2" charset="0"/>
              </a:rPr>
              <a:t>Pravo podnošenja prijave imaju: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hr-HR" dirty="0">
                <a:latin typeface="Montserrat" panose="00000500000000000000" pitchFamily="2" charset="0"/>
              </a:rPr>
              <a:t>fakulteti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hr-HR" dirty="0">
                <a:latin typeface="Montserrat" panose="00000500000000000000" pitchFamily="2" charset="0"/>
              </a:rPr>
              <a:t>instituti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hr-HR" dirty="0">
                <a:latin typeface="Montserrat" panose="00000500000000000000" pitchFamily="2" charset="0"/>
              </a:rPr>
              <a:t>obrazovne ustanove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hr-HR" dirty="0">
                <a:latin typeface="Montserrat" panose="00000500000000000000" pitchFamily="2" charset="0"/>
              </a:rPr>
              <a:t>udruge 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hr-HR" dirty="0">
                <a:latin typeface="Montserrat" panose="00000500000000000000" pitchFamily="2" charset="0"/>
              </a:rPr>
              <a:t>ostale pravne osobe koje razvijaju i rade projekte vezane uz medijsku pismenost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1800" dirty="0">
              <a:solidFill>
                <a:srgbClr val="000000"/>
              </a:solidFill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hr-H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Na ovom natječaju ne mogu sudjelovati: </a:t>
            </a:r>
            <a:endParaRPr lang="hr-HR" b="1" dirty="0">
              <a:effectLst/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nakladnici televizije i/ili radija na lokalnoj i regionalnoj razini</a:t>
            </a:r>
            <a:endParaRPr lang="hr-HR" dirty="0"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neprofitni nakladnici televizije/ili radija</a:t>
            </a: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neprofitni pružatelji medijskih usluga</a:t>
            </a: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pružatelji elektroničkih publikacija</a:t>
            </a:r>
            <a:endParaRPr lang="en-US" dirty="0">
              <a:solidFill>
                <a:srgbClr val="000000"/>
              </a:solidFill>
              <a:effectLst/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neprofitni proizvođači audiovizualnog i/ili radijskog programa</a:t>
            </a:r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</a:rPr>
              <a:t>.</a:t>
            </a:r>
            <a:endParaRPr lang="hr-HR" sz="1800" dirty="0">
              <a:effectLst/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34259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5C344-FAF4-F6CF-CD52-304E3FF30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6"/>
            <a:ext cx="10710190" cy="567030"/>
          </a:xfrm>
        </p:spPr>
        <p:txBody>
          <a:bodyPr>
            <a:noAutofit/>
          </a:bodyPr>
          <a:lstStyle/>
          <a:p>
            <a:r>
              <a:rPr lang="hr-HR" sz="2800" b="1" dirty="0">
                <a:solidFill>
                  <a:schemeClr val="tx1"/>
                </a:solidFill>
                <a:latin typeface="Montserrat" panose="00000500000000000000" pitchFamily="2" charset="0"/>
              </a:rPr>
              <a:t>Kriteriji koji se primjenjuju pri vrednovanju projekata</a:t>
            </a:r>
            <a:r>
              <a:rPr lang="en-US" sz="2800" b="1" dirty="0">
                <a:solidFill>
                  <a:schemeClr val="tx1"/>
                </a:solidFill>
                <a:latin typeface="Montserrat" panose="00000500000000000000" pitchFamily="2" charset="0"/>
              </a:rPr>
              <a:t>:</a:t>
            </a:r>
            <a:endParaRPr lang="hr-HR" sz="2800" b="1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E1C51B-8191-FF86-B956-D1F0BC097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1083076"/>
            <a:ext cx="10869248" cy="5093887"/>
          </a:xfrm>
        </p:spPr>
        <p:txBody>
          <a:bodyPr>
            <a:normAutofit fontScale="70000" lnSpcReduction="20000"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18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Kvaliteta</a:t>
            </a:r>
            <a:r>
              <a:rPr lang="hr-HR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40</a:t>
            </a:r>
            <a:r>
              <a:rPr lang="hr-HR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bodova)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tema i sadržaj prijave, povezanost s konceptom medijske pismenosti – prepoznavanje, analiza i rješavanje konkretnog problema/potrebe, razumijevanje aktualnih trendova i društvenih potreba, kvaliteta predloženog projekta i predloženih aktivnosti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Ciljevi i doseg (20 bodova) 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– jasno iskazani ciljevi u samom projektu, razmjer i opseg planiranih aktivnosti kojima se nastoji ostvariti navedeni cilj projekta, njihov doseg, utjecaj na lokalnoj ili nacionalnoj razini, kao i potencijal za učinkovito poboljšanje razine medijske pismenosti i osnaživanje građana vještinama medijske pismenosti. 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hr-HR" sz="2300" b="1" dirty="0">
              <a:solidFill>
                <a:srgbClr val="000000"/>
              </a:solidFill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Iskoristivost projekta za edukaciju (20 bodova)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kroz obrazovni sustav i programe cjeloživotnog obrazovanja i za edukaciju edukatora, razvoj edukacijskih materijala na raznovrsnim platformama i prikladnih radionica za edukatore, građane i ciljane skupine.</a:t>
            </a:r>
            <a:endParaRPr lang="en-US" sz="2300" dirty="0">
              <a:solidFill>
                <a:srgbClr val="000000"/>
              </a:solidFill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300" dirty="0">
              <a:solidFill>
                <a:srgbClr val="000000"/>
              </a:solidFill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Iskustvo predloženog projektnog tima i stručnost (</a:t>
            </a:r>
            <a:r>
              <a:rPr lang="en-US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bodova) 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– korištenje stručnih i znanstveno utemeljenih resursa (organizacije, znanstveni i edukativni materijali, stručnjaci…)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Ciljane skupine </a:t>
            </a:r>
            <a:r>
              <a:rPr lang="hr-HR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hr-HR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bodova) 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odabir ciljane skupine građana i način njihov dohvaćanja i širenje dosega, neposredan rad s građanima i ranjivim skupinama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Suradnja i umreženost (5 bodova</a:t>
            </a:r>
            <a:r>
              <a:rPr lang="hr-HR" sz="2300" b="1" dirty="0">
                <a:solidFill>
                  <a:srgbClr val="000000"/>
                </a:solid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hr-HR" sz="2300" b="1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230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– suradnja, koordinacija i/ili partnerstvo s drugim dionicima.</a:t>
            </a:r>
            <a:endParaRPr lang="hr-HR" sz="23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2675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66BA14A-86AA-FC1B-69EB-C1F69B9D87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9156758"/>
              </p:ext>
            </p:extLst>
          </p:nvPr>
        </p:nvGraphicFramePr>
        <p:xfrm>
          <a:off x="759125" y="474454"/>
          <a:ext cx="10783018" cy="5555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242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10B81-AF8A-7031-7963-5E378FFF0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3924A8C-D0C2-25A2-F7CC-FFA3D9A964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9438149"/>
              </p:ext>
            </p:extLst>
          </p:nvPr>
        </p:nvGraphicFramePr>
        <p:xfrm>
          <a:off x="379828" y="681037"/>
          <a:ext cx="11194551" cy="5623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3560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47343-BACE-3684-3689-05FD5D8A3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537328"/>
            <a:ext cx="10869248" cy="5639635"/>
          </a:xfrm>
        </p:spPr>
        <p:txBody>
          <a:bodyPr>
            <a:normAutofit lnSpcReduction="10000"/>
          </a:bodyPr>
          <a:lstStyle/>
          <a:p>
            <a:endParaRPr lang="hr-HR" b="1" dirty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dirty="0">
                <a:latin typeface="Montserrat" panose="00000500000000000000" pitchFamily="2" charset="0"/>
              </a:rPr>
              <a:t>Najviši iznos koji se mogao dobiti za pojedini projekt u sklopu </a:t>
            </a:r>
            <a:r>
              <a:rPr lang="hr-HR" i="1" dirty="0">
                <a:latin typeface="Montserrat" panose="00000500000000000000" pitchFamily="2" charset="0"/>
              </a:rPr>
              <a:t>Javnog poziv za sufinanciranje projekata na temu poticanja medijske pismenosti </a:t>
            </a:r>
            <a:r>
              <a:rPr lang="en-US" dirty="0">
                <a:latin typeface="Montserrat" panose="00000500000000000000" pitchFamily="2" charset="0"/>
              </a:rPr>
              <a:t>u</a:t>
            </a:r>
            <a:r>
              <a:rPr lang="hr-HR" dirty="0">
                <a:latin typeface="Montserrat" panose="00000500000000000000" pitchFamily="2" charset="0"/>
              </a:rPr>
              <a:t> 202</a:t>
            </a:r>
            <a:r>
              <a:rPr lang="en-US" dirty="0">
                <a:latin typeface="Montserrat" panose="00000500000000000000" pitchFamily="2" charset="0"/>
              </a:rPr>
              <a:t>5</a:t>
            </a:r>
            <a:r>
              <a:rPr lang="hr-HR" dirty="0">
                <a:latin typeface="Montserrat" panose="00000500000000000000" pitchFamily="2" charset="0"/>
              </a:rPr>
              <a:t>. iznosio je 6.000,00 € u jednoj godini, a najmanji je iznosio 1.000,00 €</a:t>
            </a:r>
          </a:p>
          <a:p>
            <a:endParaRPr lang="hr-HR" dirty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dirty="0">
                <a:latin typeface="Montserrat" panose="00000500000000000000" pitchFamily="2" charset="0"/>
              </a:rPr>
              <a:t>Najviši dodijeljeni iznos za projekte koji će biti realizirani tijekom 202</a:t>
            </a:r>
            <a:r>
              <a:rPr lang="en-US" dirty="0">
                <a:latin typeface="Montserrat" panose="00000500000000000000" pitchFamily="2" charset="0"/>
              </a:rPr>
              <a:t>5</a:t>
            </a:r>
            <a:r>
              <a:rPr lang="hr-HR" dirty="0">
                <a:latin typeface="Montserrat" panose="00000500000000000000" pitchFamily="2" charset="0"/>
              </a:rPr>
              <a:t>. bio  je </a:t>
            </a:r>
            <a:r>
              <a:rPr lang="en-US" dirty="0">
                <a:latin typeface="Montserrat" panose="00000500000000000000" pitchFamily="2" charset="0"/>
              </a:rPr>
              <a:t>5.000 </a:t>
            </a:r>
            <a:r>
              <a:rPr lang="hr-HR" dirty="0">
                <a:latin typeface="Montserrat" panose="00000500000000000000" pitchFamily="2" charset="0"/>
              </a:rPr>
              <a:t>€, a najniži 1.000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hr-HR" dirty="0">
                <a:latin typeface="Montserrat" panose="00000500000000000000" pitchFamily="2" charset="0"/>
              </a:rPr>
              <a:t>€</a:t>
            </a:r>
            <a:endParaRPr lang="en-US" dirty="0">
              <a:latin typeface="Montserrat" panose="00000500000000000000" pitchFamily="2" charset="0"/>
            </a:endParaRPr>
          </a:p>
          <a:p>
            <a:endParaRPr lang="en-US" dirty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noProof="0" dirty="0">
                <a:latin typeface="Montserrat" panose="00000500000000000000" pitchFamily="2" charset="0"/>
              </a:rPr>
              <a:t>Jedan prijavitelj može prijaviti maksimalno dva projekta</a:t>
            </a:r>
          </a:p>
          <a:p>
            <a:endParaRPr lang="hr-HR" dirty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dirty="0">
                <a:latin typeface="Montserrat" panose="00000500000000000000" pitchFamily="2" charset="0"/>
              </a:rPr>
              <a:t>Objava  </a:t>
            </a:r>
            <a:r>
              <a:rPr lang="hr-HR" b="1" i="1" dirty="0">
                <a:latin typeface="Montserrat" panose="00000500000000000000" pitchFamily="2" charset="0"/>
              </a:rPr>
              <a:t>Javnog poziva za sufinanciranje projekata na temu poticanja medijske pismenosti u 202</a:t>
            </a:r>
            <a:r>
              <a:rPr lang="en-US" b="1" i="1" dirty="0">
                <a:latin typeface="Montserrat" panose="00000500000000000000" pitchFamily="2" charset="0"/>
              </a:rPr>
              <a:t>6</a:t>
            </a:r>
            <a:r>
              <a:rPr lang="hr-HR" b="1" i="1" dirty="0">
                <a:latin typeface="Montserrat" panose="00000500000000000000" pitchFamily="2" charset="0"/>
              </a:rPr>
              <a:t>. </a:t>
            </a:r>
            <a:r>
              <a:rPr lang="hr-HR" dirty="0">
                <a:latin typeface="Montserrat" panose="00000500000000000000" pitchFamily="2" charset="0"/>
              </a:rPr>
              <a:t>očekuje se u razdoblju od 1. studenoga do 15. prosinca 202</a:t>
            </a:r>
            <a:r>
              <a:rPr lang="en-US" dirty="0">
                <a:latin typeface="Montserrat" panose="00000500000000000000" pitchFamily="2" charset="0"/>
              </a:rPr>
              <a:t>5</a:t>
            </a:r>
            <a:r>
              <a:rPr lang="hr-HR" dirty="0">
                <a:latin typeface="Montserrat" panose="00000500000000000000" pitchFamily="2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  <a:p>
            <a:endParaRPr lang="hr-HR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687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0043E-12B4-4F37-70CD-2FD02154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763571"/>
            <a:ext cx="10869248" cy="5128182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endParaRPr lang="en-US" sz="2000" b="1" u="sng" dirty="0">
              <a:solidFill>
                <a:schemeClr val="accent2">
                  <a:lumMod val="75000"/>
                </a:schemeClr>
              </a:solidFill>
              <a:latin typeface="Montserrat" panose="00000500000000000000" pitchFamily="2" charset="0"/>
            </a:endParaRPr>
          </a:p>
          <a:p>
            <a:pPr algn="ctr"/>
            <a:r>
              <a:rPr lang="en-US" sz="2000" b="1" u="sng" dirty="0">
                <a:solidFill>
                  <a:schemeClr val="accent2">
                    <a:lumMod val="75000"/>
                  </a:schemeClr>
                </a:solidFill>
                <a:latin typeface="Montserrat" panose="00000500000000000000" pitchFamily="2" charset="0"/>
              </a:rPr>
              <a:t>info@aem.hr</a:t>
            </a:r>
          </a:p>
          <a:p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F803E7A-4F01-595C-47A9-80B58EBBC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3004" y="1860410"/>
            <a:ext cx="9229777" cy="161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4945"/>
      </p:ext>
    </p:extLst>
  </p:cSld>
  <p:clrMapOvr>
    <a:masterClrMapping/>
  </p:clrMapOvr>
</p:sld>
</file>

<file path=ppt/theme/theme1.xml><?xml version="1.0" encoding="utf-8"?>
<a:theme xmlns:a="http://schemas.openxmlformats.org/drawingml/2006/main" name="MatrixVTI">
  <a:themeElements>
    <a:clrScheme name="AnalogousFromLightSeedLeftStep">
      <a:dk1>
        <a:srgbClr val="000000"/>
      </a:dk1>
      <a:lt1>
        <a:srgbClr val="FFFFFF"/>
      </a:lt1>
      <a:dk2>
        <a:srgbClr val="21373A"/>
      </a:dk2>
      <a:lt2>
        <a:srgbClr val="E8E2E2"/>
      </a:lt2>
      <a:accent1>
        <a:srgbClr val="80A9A7"/>
      </a:accent1>
      <a:accent2>
        <a:srgbClr val="75AB91"/>
      </a:accent2>
      <a:accent3>
        <a:srgbClr val="81AC86"/>
      </a:accent3>
      <a:accent4>
        <a:srgbClr val="86AC76"/>
      </a:accent4>
      <a:accent5>
        <a:srgbClr val="9AA57D"/>
      </a:accent5>
      <a:accent6>
        <a:srgbClr val="A9A274"/>
      </a:accent6>
      <a:hlink>
        <a:srgbClr val="AE696D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308</TotalTime>
  <Words>579</Words>
  <Application>Microsoft Office PowerPoint</Application>
  <PresentationFormat>Widescreen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Avenir Next LT Pro</vt:lpstr>
      <vt:lpstr>Bahnschrift</vt:lpstr>
      <vt:lpstr>Calibri</vt:lpstr>
      <vt:lpstr>Montserrat</vt:lpstr>
      <vt:lpstr>MatrixVTI</vt:lpstr>
      <vt:lpstr>JAVNI POZIV ZA SUFINANCIRANJE PROJEKATA NA TEMU POTICANJA MEDIJSKE PISMENOSTI </vt:lpstr>
      <vt:lpstr>PowerPoint Presentation</vt:lpstr>
      <vt:lpstr>PowerPoint Presentation</vt:lpstr>
      <vt:lpstr>Kome je namijenjen javni poziv?</vt:lpstr>
      <vt:lpstr>Kriteriji koji se primjenjuju pri vrednovanju projekata: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JAVNI POZIV ZA SUFINANCIRANJE PROJEKATA NA TEMU POTICANJA MEDIJSKE PISMENOSTI</dc:title>
  <dc:creator>Marija Lalić</dc:creator>
  <cp:lastModifiedBy>Marija Lalić</cp:lastModifiedBy>
  <cp:revision>2</cp:revision>
  <dcterms:created xsi:type="dcterms:W3CDTF">2023-03-23T13:47:51Z</dcterms:created>
  <dcterms:modified xsi:type="dcterms:W3CDTF">2025-04-25T09:14:35Z</dcterms:modified>
</cp:coreProperties>
</file>